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</p:sldIdLst>
  <p:sldSz cx="10515600" cy="73152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spostare la diapositiva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EA8109C-6CB2-4935-AC4C-C602591DC291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</p:spPr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85680" rIns="85680" tIns="42840" bIns="4284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5680" rIns="85680" tIns="42840" bIns="42840">
            <a:noAutofit/>
          </a:bodyPr>
          <a:p>
            <a:pPr>
              <a:lnSpc>
                <a:spcPct val="100000"/>
              </a:lnSpc>
            </a:pPr>
            <a:fld id="{D346C6B4-CB26-4BE9-A18B-9D410851693F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8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85680" rIns="85680" tIns="42840" bIns="4284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5680" rIns="85680" tIns="42840" bIns="42840">
            <a:noAutofit/>
          </a:bodyPr>
          <a:p>
            <a:pPr>
              <a:lnSpc>
                <a:spcPct val="100000"/>
              </a:lnSpc>
            </a:pPr>
            <a:fld id="{BA181AFB-397C-4EED-A783-7D9D2C35E1C2}" type="slidenum">
              <a:rPr b="0" lang="en-US" sz="17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7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</p:spPr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85680" rIns="85680" tIns="42840" bIns="4284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5680" rIns="85680" tIns="42840" bIns="42840">
            <a:noAutofit/>
          </a:bodyPr>
          <a:p>
            <a:pPr>
              <a:lnSpc>
                <a:spcPct val="100000"/>
              </a:lnSpc>
            </a:pPr>
            <a:fld id="{0424D2F3-C820-4F80-B7E0-EDDDB84AF452}" type="slidenum">
              <a:rPr b="0" lang="en-US" sz="17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7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</p:spPr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85680" rIns="85680" tIns="42840" bIns="4284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5680" rIns="85680" tIns="42840" bIns="42840">
            <a:noAutofit/>
          </a:bodyPr>
          <a:p>
            <a:pPr>
              <a:lnSpc>
                <a:spcPct val="100000"/>
              </a:lnSpc>
            </a:pPr>
            <a:fld id="{1F3D2D82-F4EC-468B-9FFC-6F99702CC5F7}" type="slidenum">
              <a:rPr b="0" lang="en-US" sz="17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7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25600" y="291600"/>
            <a:ext cx="9463680" cy="122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25600" y="1711440"/>
            <a:ext cx="94636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25600" y="3927240"/>
            <a:ext cx="94636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25600" y="291600"/>
            <a:ext cx="9463680" cy="122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25600" y="1711440"/>
            <a:ext cx="46180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74800" y="1711440"/>
            <a:ext cx="46180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25600" y="3927240"/>
            <a:ext cx="46180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74800" y="3927240"/>
            <a:ext cx="46180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25600" y="291600"/>
            <a:ext cx="9463680" cy="122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25600" y="1711440"/>
            <a:ext cx="304704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25280" y="1711440"/>
            <a:ext cx="304704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925320" y="1711440"/>
            <a:ext cx="304704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25600" y="3927240"/>
            <a:ext cx="304704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25280" y="3927240"/>
            <a:ext cx="304704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925320" y="3927240"/>
            <a:ext cx="304704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25600" y="291600"/>
            <a:ext cx="9463680" cy="122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25600" y="1711440"/>
            <a:ext cx="9463680" cy="4242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25600" y="291600"/>
            <a:ext cx="9463680" cy="122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25600" y="1711440"/>
            <a:ext cx="9463680" cy="42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25600" y="291600"/>
            <a:ext cx="9463680" cy="122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25600" y="1711440"/>
            <a:ext cx="4618080" cy="42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374800" y="1711440"/>
            <a:ext cx="4618080" cy="42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25600" y="291600"/>
            <a:ext cx="9463680" cy="122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25600" y="291600"/>
            <a:ext cx="9463680" cy="56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25600" y="291600"/>
            <a:ext cx="9463680" cy="122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25600" y="1711440"/>
            <a:ext cx="46180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74800" y="1711440"/>
            <a:ext cx="4618080" cy="42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25600" y="3927240"/>
            <a:ext cx="46180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25600" y="291600"/>
            <a:ext cx="9463680" cy="122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25600" y="1711440"/>
            <a:ext cx="4618080" cy="42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374800" y="1711440"/>
            <a:ext cx="46180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374800" y="3927240"/>
            <a:ext cx="46180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25600" y="291600"/>
            <a:ext cx="9463680" cy="122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25600" y="1711440"/>
            <a:ext cx="46180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374800" y="1711440"/>
            <a:ext cx="46180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25600" y="3927240"/>
            <a:ext cx="9463680" cy="2023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25600" y="291600"/>
            <a:ext cx="9463680" cy="122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25600" y="1711440"/>
            <a:ext cx="9463680" cy="42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ject 1" descr="./assets/banners/top_O.JPG"/>
          <p:cNvPicPr/>
          <p:nvPr/>
        </p:nvPicPr>
        <p:blipFill>
          <a:blip r:embed="rId1"/>
          <a:stretch/>
        </p:blipFill>
        <p:spPr>
          <a:xfrm>
            <a:off x="0" y="0"/>
            <a:ext cx="10513080" cy="683280"/>
          </a:xfrm>
          <a:prstGeom prst="rect">
            <a:avLst/>
          </a:prstGeom>
          <a:ln w="0">
            <a:noFill/>
          </a:ln>
        </p:spPr>
      </p:pic>
      <p:pic>
        <p:nvPicPr>
          <p:cNvPr id="45" name="Object 2" descr="./assets/banners/bottom_O.JPG"/>
          <p:cNvPicPr/>
          <p:nvPr/>
        </p:nvPicPr>
        <p:blipFill>
          <a:blip r:embed="rId2"/>
          <a:stretch/>
        </p:blipFill>
        <p:spPr>
          <a:xfrm>
            <a:off x="0" y="6629400"/>
            <a:ext cx="10513080" cy="683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6" name="Table 1"/>
          <p:cNvGraphicFramePr/>
          <p:nvPr/>
        </p:nvGraphicFramePr>
        <p:xfrm>
          <a:off x="228600" y="1371600"/>
          <a:ext cx="10057680" cy="3934440"/>
        </p:xfrm>
        <a:graphic>
          <a:graphicData uri="http://schemas.openxmlformats.org/drawingml/2006/table">
            <a:tbl>
              <a:tblPr/>
              <a:tblGrid>
                <a:gridCol w="2011680"/>
                <a:gridCol w="2010240"/>
                <a:gridCol w="2012760"/>
                <a:gridCol w="2011680"/>
                <a:gridCol w="2011680"/>
              </a:tblGrid>
              <a:tr h="293760"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LUNEDÌ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MARTEDÌ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MERCOLEDÌ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GIOVEDÌ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VENERDÌ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8355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al ragù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Passato di verdure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al ragù di salsiccia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Zuppa di fagioli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Gnocchi al pomodoro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Zuppa di lenticchie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Risotto zucca e speck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Riso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Crema di finocchi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al tonno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Vellutata di piselli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8809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Coscia  di Pollo arrosto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Polpette di manzo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Fettine di lonza alla zingara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Straccetti di polloal curry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Bastoncini di merluzzo*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724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Patate* al forno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Cavolfiori gratinati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Bieta* all’olio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Carote* all’olio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Fagiolini all’olio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11998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fresca di stagione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Budino della casa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fresca di stagione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Torta della casa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Yogurt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Table 2"/>
          <p:cNvGraphicFramePr/>
          <p:nvPr/>
        </p:nvGraphicFramePr>
        <p:xfrm>
          <a:off x="113040" y="685800"/>
          <a:ext cx="10304280" cy="456840"/>
        </p:xfrm>
        <a:graphic>
          <a:graphicData uri="http://schemas.openxmlformats.org/drawingml/2006/table">
            <a:tbl>
              <a:tblPr/>
              <a:tblGrid>
                <a:gridCol w="10304640"/>
              </a:tblGrid>
              <a:tr h="457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Menu autunno - inverno – LICEO SALESIANO VALSALICE 1° settimana</a:t>
                      </a:r>
                      <a:endParaRPr b="0" lang="it-IT" sz="2200" spc="-1" strike="noStrike">
                        <a:latin typeface="Arial"/>
                      </a:endParaRPr>
                    </a:p>
                  </a:txBody>
                  <a:tcPr marL="91440" marR="91440">
                    <a:lnB w="25200">
                      <a:solidFill>
                        <a:srgbClr val="cfcfc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CustomShape 3"/>
          <p:cNvSpPr/>
          <p:nvPr/>
        </p:nvSpPr>
        <p:spPr>
          <a:xfrm>
            <a:off x="210600" y="5733720"/>
            <a:ext cx="1020492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* Il prodotto potrebbe essere surgelato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                              Agg.  Ottobre 2024</a:t>
            </a:r>
            <a:endParaRPr b="0" lang="it-IT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Si informano gli utenti che I prodotti presenti a menu possono contenere uno o più dei seguenti allergeni: cereali contenenti glutine, crostacei, uova, pesce, arachidi, soia, latte e derivati, frutta a guscio, sedano, senape, semi di sesamo, anidride solforosa e solfiti, molluschi e lupini (Allegato II del Reg. UE 1169/2011), come ingredienti e/o come tracce derivanti da cross contamination sito/processo. 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In caso di necessità, si invitano gli utenti a contattare il referente aziendale della presente Società/Vostro interlocutore-referente aziendale.</a:t>
            </a:r>
            <a:endParaRPr b="0" lang="it-IT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" descr="./assets/banners/top_O.JPG"/>
          <p:cNvPicPr/>
          <p:nvPr/>
        </p:nvPicPr>
        <p:blipFill>
          <a:blip r:embed="rId1"/>
          <a:stretch/>
        </p:blipFill>
        <p:spPr>
          <a:xfrm>
            <a:off x="0" y="0"/>
            <a:ext cx="10513080" cy="683280"/>
          </a:xfrm>
          <a:prstGeom prst="rect">
            <a:avLst/>
          </a:prstGeom>
          <a:ln w="0">
            <a:noFill/>
          </a:ln>
        </p:spPr>
      </p:pic>
      <p:pic>
        <p:nvPicPr>
          <p:cNvPr id="50" name="Object 2" descr="./assets/banners/bottom_O.JPG"/>
          <p:cNvPicPr/>
          <p:nvPr/>
        </p:nvPicPr>
        <p:blipFill>
          <a:blip r:embed="rId2"/>
          <a:stretch/>
        </p:blipFill>
        <p:spPr>
          <a:xfrm>
            <a:off x="0" y="6629400"/>
            <a:ext cx="10513080" cy="683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1" name="Table 1"/>
          <p:cNvGraphicFramePr/>
          <p:nvPr/>
        </p:nvGraphicFramePr>
        <p:xfrm>
          <a:off x="228600" y="1371600"/>
          <a:ext cx="10057680" cy="3933360"/>
        </p:xfrm>
        <a:graphic>
          <a:graphicData uri="http://schemas.openxmlformats.org/drawingml/2006/table">
            <a:tbl>
              <a:tblPr/>
              <a:tblGrid>
                <a:gridCol w="1962000"/>
                <a:gridCol w="2061000"/>
                <a:gridCol w="2011680"/>
                <a:gridCol w="2011680"/>
                <a:gridCol w="2011680"/>
              </a:tblGrid>
              <a:tr h="293760"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LUNEDÌ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MARTEDÌ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MERCOLEDÌ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GIOVEDÌ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VENERDÌ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7909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all’ ortolana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Riso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Minestra d’orzo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all’amatriciana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e ceci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in bianco /pomodoro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Crema di carote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panna e prosciutto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Riso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Passato di verdure con orzo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Risotto alla zucca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Crema di cavolfiori e zafferano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9903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Hamburger di tacchino* con cipolla caramellata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Salsiccia al forno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Alternativa fredda del girono/Formaggi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PIATTO UNICO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cous cous con pollo al curry con verdurine e piselli*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Bresaola /formaggio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Arista al forno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Alternativa fredda del giorno/Formaggi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Nuggets di merluzzo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658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Broccoli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Patate* al forno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Spinaci* saltati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Carote julienne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Patate al forno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11998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fresca di stagione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Yogurt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Budino della casa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fresca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Torta della casa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2" name="CustomShape 2"/>
          <p:cNvSpPr/>
          <p:nvPr/>
        </p:nvSpPr>
        <p:spPr>
          <a:xfrm>
            <a:off x="0" y="5834520"/>
            <a:ext cx="1051308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* Il prodotto potrebbe essere surgelato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 Agg.Ottobre 2024</a:t>
            </a:r>
            <a:endParaRPr b="0" lang="it-IT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Si informano gli utenti che I prodotti presenti a menu possono contenere uno o più dei seguenti allergeni: cereali contenenti glutine, crostacei, uova, pesce, arachidi, soia, latte e derivati, frutta a guscio, sedano, senape, semi di sesamo, anidride solforosa e solfiti, molluschi e lupini (Allegato II del Reg. UE 1169/2011), come ingredienti e/o come tracce derivanti da cross contamination sito/processo. 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In caso di necessità, si invitano gli utenti a contattare il referente aziendale della presente Società/Vostro interlocutore-referente aziendale.</a:t>
            </a:r>
            <a:endParaRPr b="0" lang="it-IT" sz="1000" spc="-1" strike="noStrike">
              <a:latin typeface="Arial"/>
            </a:endParaRPr>
          </a:p>
        </p:txBody>
      </p:sp>
      <p:graphicFrame>
        <p:nvGraphicFramePr>
          <p:cNvPr id="53" name="Table 3"/>
          <p:cNvGraphicFramePr/>
          <p:nvPr/>
        </p:nvGraphicFramePr>
        <p:xfrm>
          <a:off x="113040" y="685800"/>
          <a:ext cx="10304280" cy="456840"/>
        </p:xfrm>
        <a:graphic>
          <a:graphicData uri="http://schemas.openxmlformats.org/drawingml/2006/table">
            <a:tbl>
              <a:tblPr/>
              <a:tblGrid>
                <a:gridCol w="10304640"/>
              </a:tblGrid>
              <a:tr h="457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Menu autunno - inverno – LICEO SALESIANO VALSALICE 2° settimana</a:t>
                      </a:r>
                      <a:endParaRPr b="0" lang="it-IT" sz="2200" spc="-1" strike="noStrike">
                        <a:latin typeface="Arial"/>
                      </a:endParaRPr>
                    </a:p>
                  </a:txBody>
                  <a:tcPr marL="91440" marR="91440">
                    <a:lnB w="25200">
                      <a:solidFill>
                        <a:srgbClr val="cfcfc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ject 1" descr="./assets/banners/top_O.JPG"/>
          <p:cNvPicPr/>
          <p:nvPr/>
        </p:nvPicPr>
        <p:blipFill>
          <a:blip r:embed="rId1"/>
          <a:stretch/>
        </p:blipFill>
        <p:spPr>
          <a:xfrm>
            <a:off x="0" y="0"/>
            <a:ext cx="10513080" cy="683280"/>
          </a:xfrm>
          <a:prstGeom prst="rect">
            <a:avLst/>
          </a:prstGeom>
          <a:ln w="0">
            <a:noFill/>
          </a:ln>
        </p:spPr>
      </p:pic>
      <p:pic>
        <p:nvPicPr>
          <p:cNvPr id="55" name="Object 2" descr="./assets/banners/bottom_O.JPG"/>
          <p:cNvPicPr/>
          <p:nvPr/>
        </p:nvPicPr>
        <p:blipFill>
          <a:blip r:embed="rId2"/>
          <a:stretch/>
        </p:blipFill>
        <p:spPr>
          <a:xfrm>
            <a:off x="0" y="6629400"/>
            <a:ext cx="10513080" cy="683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6" name="Table 1"/>
          <p:cNvGraphicFramePr/>
          <p:nvPr/>
        </p:nvGraphicFramePr>
        <p:xfrm>
          <a:off x="228600" y="1371600"/>
          <a:ext cx="10057680" cy="3868200"/>
        </p:xfrm>
        <a:graphic>
          <a:graphicData uri="http://schemas.openxmlformats.org/drawingml/2006/table">
            <a:tbl>
              <a:tblPr/>
              <a:tblGrid>
                <a:gridCol w="1933560"/>
                <a:gridCol w="2089440"/>
                <a:gridCol w="2011680"/>
                <a:gridCol w="2011680"/>
                <a:gridCol w="2011680"/>
              </a:tblGrid>
              <a:tr h="293760"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LUNEDÌ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MARTEDÌ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MERCOLEDÌ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GIOVEDÌ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VENERDÌ*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8910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Risotto alla milanese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in bianco /pomodoro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Passato di verdure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Tortelli di magro al burro e salvia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000" spc="-1" strike="noStrike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Zuppa di ceci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ai cavolfiori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Minestra di lenticchie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al ragù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Riso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Vellutata di patate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al pesto e patate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Zuppa di canellini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8251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Polpette di manzo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Sovracoscia di pollo al pane profumato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Arrostino di lonza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Affettati/Tonno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Coscia di pollo arrosto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Polpette di Tonno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658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Patate* al forno</a:t>
                      </a: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Spinaci* saltati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Fagiolini*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Piselli* saltati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Broccoli gratinati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di pomodoro e mais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11998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fresca di stagione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Yogurt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fresca di stagione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Torta della casa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budino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7" name="CustomShape 2"/>
          <p:cNvSpPr/>
          <p:nvPr/>
        </p:nvSpPr>
        <p:spPr>
          <a:xfrm>
            <a:off x="0" y="5823360"/>
            <a:ext cx="1051308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* Il prodotto potrebbe essere surgelato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 Agg. Ottobre 2024</a:t>
            </a:r>
            <a:endParaRPr b="0" lang="it-IT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Si informano gli utenti che I prodotti presenti a menu possono contenere uno o più dei seguenti allergeni: cereali contenenti glutine, crostacei, uova, pesce, arachidi, soia, latte e derivati, frutta a guscio, sedano, senape, semi di sesamo, anidride solforosa e solfiti, molluschi e lupini (Allegato II del Reg. UE 1169/2011), come ingredienti e/o come tracce derivanti da cross contamination sito/processo. 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In caso di necessità, si invitano gli utenti a contattare il referente aziendale della presente Società/Vostro interlocutore-referente aziendale.</a:t>
            </a:r>
            <a:endParaRPr b="0" lang="it-IT" sz="1000" spc="-1" strike="noStrike">
              <a:latin typeface="Arial"/>
            </a:endParaRPr>
          </a:p>
        </p:txBody>
      </p:sp>
      <p:graphicFrame>
        <p:nvGraphicFramePr>
          <p:cNvPr id="58" name="Table 3"/>
          <p:cNvGraphicFramePr/>
          <p:nvPr/>
        </p:nvGraphicFramePr>
        <p:xfrm>
          <a:off x="113040" y="685800"/>
          <a:ext cx="10304280" cy="456840"/>
        </p:xfrm>
        <a:graphic>
          <a:graphicData uri="http://schemas.openxmlformats.org/drawingml/2006/table">
            <a:tbl>
              <a:tblPr/>
              <a:tblGrid>
                <a:gridCol w="10304640"/>
              </a:tblGrid>
              <a:tr h="457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Menu autunno-inverno – LICEO SALESIANO VALSALICE 3° settimana</a:t>
                      </a:r>
                      <a:endParaRPr b="0" lang="it-IT" sz="2200" spc="-1" strike="noStrike">
                        <a:latin typeface="Arial"/>
                      </a:endParaRPr>
                    </a:p>
                  </a:txBody>
                  <a:tcPr marL="91440" marR="91440">
                    <a:lnB w="25200">
                      <a:solidFill>
                        <a:srgbClr val="cfcfc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" name="CustomShape 4"/>
          <p:cNvSpPr/>
          <p:nvPr/>
        </p:nvSpPr>
        <p:spPr>
          <a:xfrm>
            <a:off x="7740000" y="5220000"/>
            <a:ext cx="269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1200" spc="-1" strike="noStrike">
                <a:latin typeface="Arial"/>
              </a:rPr>
              <a:t>*Ogni venerdì della terza 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200" spc="-1" strike="noStrike">
                <a:latin typeface="Arial"/>
              </a:rPr>
              <a:t>Settimana verrà servito un menù a tema regionale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ject 1" descr="./assets/banners/top_O.JPG"/>
          <p:cNvPicPr/>
          <p:nvPr/>
        </p:nvPicPr>
        <p:blipFill>
          <a:blip r:embed="rId1"/>
          <a:stretch/>
        </p:blipFill>
        <p:spPr>
          <a:xfrm>
            <a:off x="0" y="0"/>
            <a:ext cx="10513080" cy="683280"/>
          </a:xfrm>
          <a:prstGeom prst="rect">
            <a:avLst/>
          </a:prstGeom>
          <a:ln w="0">
            <a:noFill/>
          </a:ln>
        </p:spPr>
      </p:pic>
      <p:pic>
        <p:nvPicPr>
          <p:cNvPr id="61" name="Object 2" descr="./assets/banners/bottom_O.JPG"/>
          <p:cNvPicPr/>
          <p:nvPr/>
        </p:nvPicPr>
        <p:blipFill>
          <a:blip r:embed="rId2"/>
          <a:stretch/>
        </p:blipFill>
        <p:spPr>
          <a:xfrm>
            <a:off x="0" y="6629400"/>
            <a:ext cx="10513080" cy="683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2" name="Table 1"/>
          <p:cNvGraphicFramePr/>
          <p:nvPr/>
        </p:nvGraphicFramePr>
        <p:xfrm>
          <a:off x="228600" y="1371600"/>
          <a:ext cx="10058040" cy="3985200"/>
        </p:xfrm>
        <a:graphic>
          <a:graphicData uri="http://schemas.openxmlformats.org/drawingml/2006/table">
            <a:tbl>
              <a:tblPr/>
              <a:tblGrid>
                <a:gridCol w="2011680"/>
                <a:gridCol w="2011680"/>
                <a:gridCol w="2011680"/>
                <a:gridCol w="2011680"/>
                <a:gridCol w="2011680"/>
              </a:tblGrid>
              <a:tr h="293760"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LUNEDÌ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MARTEDÌ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MERCOLEDÌ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GIOVEDÌ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 lIns="37800" rIns="37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700" spc="-1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</a:rPr>
                        <a:t>VENERDÌ</a:t>
                      </a:r>
                      <a:endParaRPr b="0" lang="it-IT" sz="1700" spc="-1" strike="noStrike">
                        <a:latin typeface="Arial"/>
                      </a:endParaRPr>
                    </a:p>
                  </a:txBody>
                  <a:tcPr marL="37800" marR="37800"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846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speck e zucca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Passato di verdure con orzo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ricotta e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Zuppa di lenticchie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Lasagne alla bolognese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Crema di ceci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Gnocchi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Minestrone di verdure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PRIMI PIATTI</a:t>
                      </a: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Pasta  in bianco/ al pomodoro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Crema di patate e carote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8920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Frittata di patate e formaggio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Straccetti di pollo al curry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Scaloppina di lonza alla zingara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Spezzatino di manzo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Affettati/Formaggi Misti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SECONDI PIATTI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PIATTO UNICO FAST FOOD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Panino hamburger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 piadina farcita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7531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Carote all’olio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Patate* saltate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Fagiolini* all’olio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Purea di patate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CONTORNI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Patatine*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Insalata mista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lnB w="12240">
                      <a:solidFill>
                        <a:srgbClr val="737373"/>
                      </a:solidFill>
                    </a:lnB>
                    <a:noFill/>
                  </a:tcPr>
                </a:tc>
              </a:tr>
              <a:tr h="11998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Yogurt 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fresca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budino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fresca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FRUTTA E DESSERT</a:t>
                      </a:r>
                      <a:endParaRPr b="0" lang="it-IT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Torta della casa</a:t>
                      </a:r>
                      <a:endParaRPr b="0" lang="it-IT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it-IT" sz="10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737373"/>
                      </a:solidFill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63" name="CustomShape 2"/>
          <p:cNvSpPr/>
          <p:nvPr/>
        </p:nvSpPr>
        <p:spPr>
          <a:xfrm>
            <a:off x="0" y="5812200"/>
            <a:ext cx="1051308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* Il prodotto potrebbe essere surgelato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	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 Agg. Ottobre 2024</a:t>
            </a:r>
            <a:endParaRPr b="0" lang="it-IT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Si informano gli utenti che I prodotti presenti a menu possono contenere uno o più dei seguenti allergeni: cereali contenenti glutine, crostacei, uova, pesce, arachidi, soia, latte e derivati, frutta a guscio, sedano, senape, semi di sesamo, anidride solforosa e solfiti, molluschi e lupini (Allegato II del Reg. UE 1169/2011), come ingredienti e/o come tracce derivanti da cross contamination sito/processo. </a:t>
            </a:r>
            <a:r>
              <a:rPr b="0" lang="it-IT" sz="1000" spc="-1" strike="noStrike">
                <a:solidFill>
                  <a:srgbClr val="737373"/>
                </a:solidFill>
                <a:latin typeface="Calibri"/>
                <a:ea typeface="DejaVu Sans"/>
              </a:rPr>
              <a:t>In caso di necessità, si invitano gli utenti a contattare il referente aziendale della presente Società/Vostro interlocutore-referente aziendale.</a:t>
            </a:r>
            <a:endParaRPr b="0" lang="it-IT" sz="1000" spc="-1" strike="noStrike">
              <a:latin typeface="Arial"/>
            </a:endParaRPr>
          </a:p>
        </p:txBody>
      </p:sp>
      <p:graphicFrame>
        <p:nvGraphicFramePr>
          <p:cNvPr id="64" name="Table 3"/>
          <p:cNvGraphicFramePr/>
          <p:nvPr/>
        </p:nvGraphicFramePr>
        <p:xfrm>
          <a:off x="113040" y="685800"/>
          <a:ext cx="10304280" cy="456840"/>
        </p:xfrm>
        <a:graphic>
          <a:graphicData uri="http://schemas.openxmlformats.org/drawingml/2006/table">
            <a:tbl>
              <a:tblPr/>
              <a:tblGrid>
                <a:gridCol w="10304640"/>
              </a:tblGrid>
              <a:tr h="457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Menu autunno-inverno – LICEO SALESIANO VALSALICE 4° settimana</a:t>
                      </a:r>
                      <a:endParaRPr b="0" lang="it-IT" sz="2200" spc="-1" strike="noStrike">
                        <a:latin typeface="Arial"/>
                      </a:endParaRPr>
                    </a:p>
                  </a:txBody>
                  <a:tcPr marL="91440" marR="91440">
                    <a:lnB w="25200">
                      <a:solidFill>
                        <a:srgbClr val="cfcfc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Application>LibreOffice/7.0.5.2$Windows_X86_64 LibreOffice_project/64390860c6cd0aca4beafafcfd84613dd9dfb63a</Application>
  <AppVersion>15.0000</AppVersion>
  <Words>1286</Words>
  <Paragraphs>299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2021-04-01T08:48:10Z</dcterms:created>
  <dc:creator>Deloitte</dc:creator>
  <dc:description/>
  <dc:language>it-IT</dc:language>
  <cp:lastModifiedBy/>
  <cp:lastPrinted>2024-09-19T11:53:52Z</cp:lastPrinted>
  <dcterms:modified xsi:type="dcterms:W3CDTF">2024-10-24T15:31:32Z</dcterms:modified>
  <cp:revision>86</cp:revision>
  <dc:subject>PptxGenJS Presentation</dc:subject>
  <dc:title>Menu Settimanale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Personalizzato</vt:lpwstr>
  </property>
  <property fmtid="{D5CDD505-2E9C-101B-9397-08002B2CF9AE}" pid="4" name="Slides">
    <vt:i4>4</vt:i4>
  </property>
</Properties>
</file>